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10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2" r:id="rId5"/>
    <p:sldId id="297" r:id="rId6"/>
    <p:sldId id="298" r:id="rId7"/>
    <p:sldId id="299" r:id="rId8"/>
    <p:sldId id="303" r:id="rId9"/>
    <p:sldId id="305" r:id="rId10"/>
    <p:sldId id="312" r:id="rId11"/>
    <p:sldId id="313" r:id="rId12"/>
    <p:sldId id="314" r:id="rId13"/>
    <p:sldId id="315" r:id="rId14"/>
    <p:sldId id="316" r:id="rId15"/>
    <p:sldId id="283" r:id="rId16"/>
    <p:sldId id="29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848" autoAdjust="0"/>
  </p:normalViewPr>
  <p:slideViewPr>
    <p:cSldViewPr snapToGrid="0">
      <p:cViewPr>
        <p:scale>
          <a:sx n="79" d="100"/>
          <a:sy n="79" d="100"/>
        </p:scale>
        <p:origin x="120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reet\Documents\Preet\Thinkful\capstone%20project\Housing_capstone\housing-price-data-04042019_GD_Rw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[housing-price-data-04042019_GD_Rw.xlsx]Overall Quality!PivotTable46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Avg</a:t>
            </a:r>
            <a:r>
              <a:rPr lang="en-US" baseline="0" dirty="0"/>
              <a:t> Sale Price by Quality score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'Overall Quality'!$L$1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'Overall Quality'!$K$2:$K$11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'Overall Quality'!$L$2:$L$11</c:f>
              <c:numCache>
                <c:formatCode>_("$"* #,##0.00_);_("$"* \(#,##0.00\);_("$"* "-"??_);_(@_)</c:formatCode>
                <c:ptCount val="10"/>
                <c:pt idx="0">
                  <c:v>50150</c:v>
                </c:pt>
                <c:pt idx="1">
                  <c:v>51770.333333333336</c:v>
                </c:pt>
                <c:pt idx="2">
                  <c:v>87473.75</c:v>
                </c:pt>
                <c:pt idx="3">
                  <c:v>108420.6551724138</c:v>
                </c:pt>
                <c:pt idx="4">
                  <c:v>133523.34760705288</c:v>
                </c:pt>
                <c:pt idx="5">
                  <c:v>161603.0347593583</c:v>
                </c:pt>
                <c:pt idx="6">
                  <c:v>207716.42319749217</c:v>
                </c:pt>
                <c:pt idx="7">
                  <c:v>274735.53571428574</c:v>
                </c:pt>
                <c:pt idx="8">
                  <c:v>367513.02325581393</c:v>
                </c:pt>
                <c:pt idx="9">
                  <c:v>438588.38888888888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DD-4D0E-8296-770C714FCE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36137056"/>
        <c:axId val="15478720"/>
      </c:barChart>
      <c:catAx>
        <c:axId val="193613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78720"/>
        <c:crosses val="autoZero"/>
        <c:auto val="1"/>
        <c:lblAlgn val="ctr"/>
        <c:lblOffset val="100"/>
        <c:noMultiLvlLbl val="0"/>
      </c:catAx>
      <c:valAx>
        <c:axId val="15478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613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[housing-price-data-04042019_GD_Rw.xlsx]Bedroom!PivotTable43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 dirty="0">
                <a:effectLst/>
              </a:rPr>
              <a:t>Avg Sale Price by no. of bedrooms</a:t>
            </a:r>
            <a:endParaRPr lang="en-US" sz="14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Bedroom!$L$2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Bedroom!$K$3:$K$10</c:f>
              <c:strCache>
                <c:ptCount val="8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8</c:v>
                </c:pt>
              </c:strCache>
            </c:strRef>
          </c:cat>
          <c:val>
            <c:numRef>
              <c:f>Bedroom!$L$3:$L$10</c:f>
              <c:numCache>
                <c:formatCode>_("$"* #,##0.00_);_("$"* \(#,##0.00\);_("$"* "-"??_);_(@_)</c:formatCode>
                <c:ptCount val="8"/>
                <c:pt idx="0">
                  <c:v>221493.16666666666</c:v>
                </c:pt>
                <c:pt idx="1">
                  <c:v>173162.42</c:v>
                </c:pt>
                <c:pt idx="2">
                  <c:v>158197.65921787708</c:v>
                </c:pt>
                <c:pt idx="3">
                  <c:v>181056.87064676618</c:v>
                </c:pt>
                <c:pt idx="4">
                  <c:v>220421.25352112675</c:v>
                </c:pt>
                <c:pt idx="5">
                  <c:v>180819.04761904763</c:v>
                </c:pt>
                <c:pt idx="6">
                  <c:v>143779</c:v>
                </c:pt>
                <c:pt idx="7">
                  <c:v>200000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92-42A3-B211-4C2C9DD48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5310048"/>
        <c:axId val="2104976256"/>
      </c:barChart>
      <c:catAx>
        <c:axId val="1975310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4976256"/>
        <c:crosses val="autoZero"/>
        <c:auto val="1"/>
        <c:lblAlgn val="ctr"/>
        <c:lblOffset val="100"/>
        <c:noMultiLvlLbl val="0"/>
      </c:catAx>
      <c:valAx>
        <c:axId val="2104976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5310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[housing-price-data-04042019_GD_Rw.xlsx]Car Garage!PivotTable44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of Sale Price by GarageCars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'Car Garage'!$L$2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'Car Garage'!$K$3:$K$7</c:f>
              <c:strCache>
                <c:ptCount val="5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'Car Garage'!$L$3:$L$7</c:f>
              <c:numCache>
                <c:formatCode>_("$"* #,##0_);_("$"* \(#,##0\);_("$"* "-"??_);_(@_)</c:formatCode>
                <c:ptCount val="5"/>
                <c:pt idx="0">
                  <c:v>103317.28395061729</c:v>
                </c:pt>
                <c:pt idx="1">
                  <c:v>128116.68834688347</c:v>
                </c:pt>
                <c:pt idx="2">
                  <c:v>183851.66383495147</c:v>
                </c:pt>
                <c:pt idx="3">
                  <c:v>309636.12154696131</c:v>
                </c:pt>
                <c:pt idx="4">
                  <c:v>192655.8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4F-4F2A-8E73-E17958FA61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096"/>
        <c:axId val="1980551136"/>
      </c:barChart>
      <c:catAx>
        <c:axId val="288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0551136"/>
        <c:crosses val="autoZero"/>
        <c:auto val="1"/>
        <c:lblAlgn val="ctr"/>
        <c:lblOffset val="100"/>
        <c:noMultiLvlLbl val="0"/>
      </c:catAx>
      <c:valAx>
        <c:axId val="198055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[housing-price-data-04042019_GD_Rw.xlsx]Building Type!PivotTable26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 sale</a:t>
            </a:r>
            <a:r>
              <a:rPr lang="en-US" baseline="0"/>
              <a:t> price by building type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'Building Type'!$L$4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'Building Type'!$K$5:$K$9</c:f>
              <c:strCache>
                <c:ptCount val="5"/>
                <c:pt idx="0">
                  <c:v>1Fam</c:v>
                </c:pt>
                <c:pt idx="1">
                  <c:v>2fmCon</c:v>
                </c:pt>
                <c:pt idx="2">
                  <c:v>Duplex</c:v>
                </c:pt>
                <c:pt idx="3">
                  <c:v>Twnhs</c:v>
                </c:pt>
                <c:pt idx="4">
                  <c:v>TwnhsE</c:v>
                </c:pt>
              </c:strCache>
            </c:strRef>
          </c:cat>
          <c:val>
            <c:numRef>
              <c:f>'Building Type'!$L$5:$L$9</c:f>
              <c:numCache>
                <c:formatCode>_("$"* #,##0.00_);_("$"* \(#,##0.00\);_("$"* "-"??_);_(@_)</c:formatCode>
                <c:ptCount val="5"/>
                <c:pt idx="0">
                  <c:v>185763.80737704918</c:v>
                </c:pt>
                <c:pt idx="1">
                  <c:v>128432.25806451614</c:v>
                </c:pt>
                <c:pt idx="2">
                  <c:v>133541.07692307694</c:v>
                </c:pt>
                <c:pt idx="3">
                  <c:v>135911.62790697673</c:v>
                </c:pt>
                <c:pt idx="4">
                  <c:v>181959.34210526315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1C-43BE-BFCC-07E9714360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92317360"/>
        <c:axId val="1928754208"/>
      </c:barChart>
      <c:catAx>
        <c:axId val="1792317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8754208"/>
        <c:crosses val="autoZero"/>
        <c:auto val="1"/>
        <c:lblAlgn val="ctr"/>
        <c:lblOffset val="100"/>
        <c:noMultiLvlLbl val="0"/>
      </c:catAx>
      <c:valAx>
        <c:axId val="1928754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23173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[housing-price-data-04042019_GD_Rw.xlsx]Neighborhood!PivotTable37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Avg sale price</a:t>
            </a:r>
            <a:r>
              <a:rPr lang="en-US" baseline="0" dirty="0"/>
              <a:t> by Neighborhood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Neighborhood!$M$1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Neighborhood!$L$2:$L$26</c:f>
              <c:strCache>
                <c:ptCount val="25"/>
                <c:pt idx="0">
                  <c:v>NoRidge</c:v>
                </c:pt>
                <c:pt idx="1">
                  <c:v>NridgHt</c:v>
                </c:pt>
                <c:pt idx="2">
                  <c:v>StoneBr</c:v>
                </c:pt>
                <c:pt idx="3">
                  <c:v>Timber</c:v>
                </c:pt>
                <c:pt idx="4">
                  <c:v>Veenker</c:v>
                </c:pt>
                <c:pt idx="5">
                  <c:v>Somerst</c:v>
                </c:pt>
                <c:pt idx="6">
                  <c:v>ClearCr</c:v>
                </c:pt>
                <c:pt idx="7">
                  <c:v>Crawfor</c:v>
                </c:pt>
                <c:pt idx="8">
                  <c:v>CollgCr</c:v>
                </c:pt>
                <c:pt idx="9">
                  <c:v>Blmngtn</c:v>
                </c:pt>
                <c:pt idx="10">
                  <c:v>Gilbert</c:v>
                </c:pt>
                <c:pt idx="11">
                  <c:v>NWAmes</c:v>
                </c:pt>
                <c:pt idx="12">
                  <c:v>SawyerW</c:v>
                </c:pt>
                <c:pt idx="13">
                  <c:v>Mitchel</c:v>
                </c:pt>
                <c:pt idx="14">
                  <c:v>NAmes</c:v>
                </c:pt>
                <c:pt idx="15">
                  <c:v>NPkVill</c:v>
                </c:pt>
                <c:pt idx="16">
                  <c:v>SWISU</c:v>
                </c:pt>
                <c:pt idx="17">
                  <c:v>Blueste</c:v>
                </c:pt>
                <c:pt idx="18">
                  <c:v>Sawyer</c:v>
                </c:pt>
                <c:pt idx="19">
                  <c:v>OldTown</c:v>
                </c:pt>
                <c:pt idx="20">
                  <c:v>Edwards</c:v>
                </c:pt>
                <c:pt idx="21">
                  <c:v>BrkSide</c:v>
                </c:pt>
                <c:pt idx="22">
                  <c:v>BrDale</c:v>
                </c:pt>
                <c:pt idx="23">
                  <c:v>IDOTRR</c:v>
                </c:pt>
                <c:pt idx="24">
                  <c:v>MeadowV</c:v>
                </c:pt>
              </c:strCache>
            </c:strRef>
          </c:cat>
          <c:val>
            <c:numRef>
              <c:f>Neighborhood!$M$2:$M$26</c:f>
              <c:numCache>
                <c:formatCode>_("$"* #,##0.00_);_("$"* \(#,##0.00\);_("$"* "-"??_);_(@_)</c:formatCode>
                <c:ptCount val="25"/>
                <c:pt idx="0">
                  <c:v>335295.31707317074</c:v>
                </c:pt>
                <c:pt idx="1">
                  <c:v>316270.62337662338</c:v>
                </c:pt>
                <c:pt idx="2">
                  <c:v>310499</c:v>
                </c:pt>
                <c:pt idx="3">
                  <c:v>242247.44736842104</c:v>
                </c:pt>
                <c:pt idx="4">
                  <c:v>238772.72727272726</c:v>
                </c:pt>
                <c:pt idx="5">
                  <c:v>225379.83720930232</c:v>
                </c:pt>
                <c:pt idx="6">
                  <c:v>212565.42857142858</c:v>
                </c:pt>
                <c:pt idx="7">
                  <c:v>210624.72549019608</c:v>
                </c:pt>
                <c:pt idx="8">
                  <c:v>197965.77333333335</c:v>
                </c:pt>
                <c:pt idx="9">
                  <c:v>194870.88235294117</c:v>
                </c:pt>
                <c:pt idx="10">
                  <c:v>192854.50632911394</c:v>
                </c:pt>
                <c:pt idx="11">
                  <c:v>189050.0684931507</c:v>
                </c:pt>
                <c:pt idx="12">
                  <c:v>186555.79661016949</c:v>
                </c:pt>
                <c:pt idx="13">
                  <c:v>156270.12244897959</c:v>
                </c:pt>
                <c:pt idx="14">
                  <c:v>145847.07999999999</c:v>
                </c:pt>
                <c:pt idx="15">
                  <c:v>142694.44444444444</c:v>
                </c:pt>
                <c:pt idx="16">
                  <c:v>142591.35999999999</c:v>
                </c:pt>
                <c:pt idx="17">
                  <c:v>137500</c:v>
                </c:pt>
                <c:pt idx="18">
                  <c:v>136793.13513513515</c:v>
                </c:pt>
                <c:pt idx="19">
                  <c:v>128225.30088495575</c:v>
                </c:pt>
                <c:pt idx="20">
                  <c:v>128219.7</c:v>
                </c:pt>
                <c:pt idx="21">
                  <c:v>124834.05172413793</c:v>
                </c:pt>
                <c:pt idx="22">
                  <c:v>104493.75</c:v>
                </c:pt>
                <c:pt idx="23">
                  <c:v>100123.78378378379</c:v>
                </c:pt>
                <c:pt idx="24">
                  <c:v>98576.470588235301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5B-41D2-8985-6B9F990C87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046400"/>
        <c:axId val="2096973328"/>
      </c:lineChart>
      <c:catAx>
        <c:axId val="304046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6973328"/>
        <c:crosses val="autoZero"/>
        <c:auto val="1"/>
        <c:lblAlgn val="ctr"/>
        <c:lblOffset val="100"/>
        <c:noMultiLvlLbl val="0"/>
      </c:catAx>
      <c:valAx>
        <c:axId val="2096973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4046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[housing-price-data-04042019_GD_Rw.xlsx]MonthSold!PivotTable30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</a:t>
            </a:r>
            <a:r>
              <a:rPr lang="en-US" baseline="0"/>
              <a:t> sale price by month sold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MonthSold!$M$2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MonthSold!$L$3:$L$14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MonthSold!$M$3:$M$14</c:f>
              <c:numCache>
                <c:formatCode>_("$"* #,##0.00_);_("$"* \(#,##0.00\);_("$"* "-"??_);_(@_)</c:formatCode>
                <c:ptCount val="12"/>
                <c:pt idx="0">
                  <c:v>183256.25862068965</c:v>
                </c:pt>
                <c:pt idx="1">
                  <c:v>177882</c:v>
                </c:pt>
                <c:pt idx="2">
                  <c:v>183253.9245283019</c:v>
                </c:pt>
                <c:pt idx="3">
                  <c:v>171503.26241134753</c:v>
                </c:pt>
                <c:pt idx="4">
                  <c:v>172307.26960784313</c:v>
                </c:pt>
                <c:pt idx="5">
                  <c:v>177395.7351778656</c:v>
                </c:pt>
                <c:pt idx="6">
                  <c:v>186331.19230769231</c:v>
                </c:pt>
                <c:pt idx="7">
                  <c:v>184651.82786885247</c:v>
                </c:pt>
                <c:pt idx="8">
                  <c:v>195683.20634920636</c:v>
                </c:pt>
                <c:pt idx="9">
                  <c:v>179563.97752808989</c:v>
                </c:pt>
                <c:pt idx="10">
                  <c:v>192210.91139240508</c:v>
                </c:pt>
                <c:pt idx="11">
                  <c:v>186518.96610169491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FC6-430D-BA35-82DC4AFADA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89712240"/>
        <c:axId val="1927350480"/>
      </c:lineChart>
      <c:catAx>
        <c:axId val="168971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7350480"/>
        <c:crosses val="autoZero"/>
        <c:auto val="1"/>
        <c:lblAlgn val="ctr"/>
        <c:lblOffset val="100"/>
        <c:noMultiLvlLbl val="0"/>
      </c:catAx>
      <c:valAx>
        <c:axId val="1927350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971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11/8/2020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837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8378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04830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93230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83762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5330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48819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9931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2499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30193B-564F-4854-8A52-728F3FB19C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7686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470" y="2691402"/>
            <a:ext cx="5399000" cy="1475196"/>
          </a:xfrm>
        </p:spPr>
        <p:txBody>
          <a:bodyPr/>
          <a:lstStyle/>
          <a:p>
            <a:r>
              <a:rPr lang="en-US" sz="5400" dirty="0"/>
              <a:t>The factors that drive home prices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1829" y="2510140"/>
            <a:ext cx="3599425" cy="1192038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Capstone | </a:t>
            </a:r>
            <a:r>
              <a:rPr lang="en-US" dirty="0" err="1"/>
              <a:t>Thinkful</a:t>
            </a:r>
            <a:r>
              <a:rPr lang="en-US" dirty="0"/>
              <a:t> | November 2020</a:t>
            </a:r>
          </a:p>
          <a:p>
            <a:r>
              <a:rPr lang="en-US" dirty="0"/>
              <a:t>Gurpreet Dhiman</a:t>
            </a:r>
          </a:p>
        </p:txBody>
      </p:sp>
      <p:pic>
        <p:nvPicPr>
          <p:cNvPr id="10" name="Picture Placeholder 9" descr="A picture containing houses&#10;&#10;Description automatically generated">
            <a:extLst>
              <a:ext uri="{FF2B5EF4-FFF2-40B4-BE49-F238E27FC236}">
                <a16:creationId xmlns:a16="http://schemas.microsoft.com/office/drawing/2014/main" id="{A0243B86-F0A5-4FEA-B631-FF1627EBF39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37908" r="37908"/>
          <a:stretch/>
        </p:blipFill>
        <p:spPr>
          <a:xfrm>
            <a:off x="9980613" y="0"/>
            <a:ext cx="2211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5" y="1040524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733646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5:</a:t>
            </a:r>
            <a:br>
              <a:rPr lang="en-US" sz="3600" dirty="0"/>
            </a:br>
            <a:r>
              <a:rPr lang="en-US" sz="3600" dirty="0"/>
              <a:t>Neighborhood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4243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T-tests: Ho : µ1 - µ2 ≠ 0, Ha : µ1 - µ2 = 0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NoRidge Neighborhood houses vs StoneBr Neighborhood houses: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= 0.40424, t stat = 0.84, CV = 2.00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 stat &lt; CV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&gt; 0.05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Failed to Reject the Null that  Population mean of NoRidge Neighborhood houses is equal to StoneBr Neighborhood houses.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618AFEA-CEED-4946-A291-FC1269CA66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5090660"/>
              </p:ext>
            </p:extLst>
          </p:nvPr>
        </p:nvGraphicFramePr>
        <p:xfrm>
          <a:off x="5704922" y="1054852"/>
          <a:ext cx="6487078" cy="5069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4366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5" y="1040524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733646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6:</a:t>
            </a:r>
            <a:br>
              <a:rPr lang="en-US" sz="3600" dirty="0"/>
            </a:br>
            <a:r>
              <a:rPr lang="en-US" sz="3600" dirty="0"/>
              <a:t>Month Sold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516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T-tests: Ho : µs &gt; µr, Ha : µs &lt; µr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Sep month sold houses vs rest of the month sold houses: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= 0.15355, t stat =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1.44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, CV =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1.99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 stat &lt; CV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&gt; 0.05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Failed to Reject the Null that  Population mean of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sep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mont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h sold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houses is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greater than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 rest of the month sold houses.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Bank should consider investing more in houses in the sept month.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D61BA00-B01C-43E9-8C5A-EF18EA0B19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7421051"/>
              </p:ext>
            </p:extLst>
          </p:nvPr>
        </p:nvGraphicFramePr>
        <p:xfrm>
          <a:off x="5604245" y="1036674"/>
          <a:ext cx="6587755" cy="5087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46086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 rotWithShape="1">
          <a:blip r:embed="rId4"/>
          <a:srcRect l="36295" t="4547" r="27901" b="-4547"/>
          <a:stretch/>
        </p:blipFill>
        <p:spPr>
          <a:xfrm>
            <a:off x="7372883" y="0"/>
            <a:ext cx="4947683" cy="722652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607" y="497082"/>
            <a:ext cx="5184913" cy="432000"/>
          </a:xfrm>
        </p:spPr>
        <p:txBody>
          <a:bodyPr/>
          <a:lstStyle/>
          <a:p>
            <a:r>
              <a:rPr lang="en-US" sz="5400" dirty="0"/>
              <a:t>Conclusion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2B4C7-517A-485E-9340-9080DA53732A}"/>
              </a:ext>
            </a:extLst>
          </p:cNvPr>
          <p:cNvSpPr txBox="1"/>
          <p:nvPr/>
        </p:nvSpPr>
        <p:spPr>
          <a:xfrm>
            <a:off x="683172" y="1113343"/>
            <a:ext cx="6424619" cy="1421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Analyze the good signals and separate the noisy factors by looking at the data. Refer the driving factors to close the deal.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993AD41-07E5-47E7-8A6B-17B72670A84F}"/>
              </a:ext>
            </a:extLst>
          </p:cNvPr>
          <p:cNvSpPr txBox="1">
            <a:spLocks/>
          </p:cNvSpPr>
          <p:nvPr/>
        </p:nvSpPr>
        <p:spPr>
          <a:xfrm>
            <a:off x="1466663" y="2928913"/>
            <a:ext cx="5184913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Recommendations: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641CD-1DEB-4E95-A593-84B760E16637}"/>
              </a:ext>
            </a:extLst>
          </p:cNvPr>
          <p:cNvSpPr txBox="1"/>
          <p:nvPr/>
        </p:nvSpPr>
        <p:spPr>
          <a:xfrm>
            <a:off x="756746" y="3360913"/>
            <a:ext cx="6255484" cy="3618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/>
              <a:t>When assessing a property for investment, take into account these factors, in order of significance:</a:t>
            </a:r>
          </a:p>
          <a:p>
            <a:pPr fontAlgn="b"/>
            <a:r>
              <a:rPr lang="en-US" sz="1600" dirty="0"/>
              <a:t>1. Overall Quality</a:t>
            </a:r>
          </a:p>
          <a:p>
            <a:pPr fontAlgn="b"/>
            <a:r>
              <a:rPr lang="en-US" sz="1600" dirty="0"/>
              <a:t>2. Garage Cars</a:t>
            </a:r>
          </a:p>
          <a:p>
            <a:pPr fontAlgn="b"/>
            <a:r>
              <a:rPr lang="en-US" sz="1600" dirty="0"/>
              <a:t>3. Neighborhood</a:t>
            </a:r>
          </a:p>
          <a:p>
            <a:pPr fontAlgn="b"/>
            <a:r>
              <a:rPr lang="en-US" sz="1600" dirty="0"/>
              <a:t>4. Month Sold</a:t>
            </a:r>
          </a:p>
          <a:p>
            <a:pPr fontAlgn="b"/>
            <a:r>
              <a:rPr lang="en-US" sz="1600" dirty="0"/>
              <a:t>5. Bedrooms</a:t>
            </a:r>
          </a:p>
          <a:p>
            <a:pPr fontAlgn="b"/>
            <a:r>
              <a:rPr lang="en-US" sz="1600" dirty="0"/>
              <a:t>6. Building Type</a:t>
            </a:r>
          </a:p>
          <a:p>
            <a:pPr fontAlgn="b"/>
            <a:r>
              <a:rPr lang="en-US" sz="1600" dirty="0"/>
              <a:t>7. Fireplace</a:t>
            </a:r>
          </a:p>
          <a:p>
            <a:pPr fontAlgn="b"/>
            <a:r>
              <a:rPr lang="en-US" sz="1600" dirty="0"/>
              <a:t>8. Total Basement SF</a:t>
            </a:r>
          </a:p>
          <a:p>
            <a:pPr fontAlgn="b"/>
            <a:r>
              <a:rPr lang="en-US" sz="1600" dirty="0"/>
              <a:t>9. Kitchen Quality</a:t>
            </a:r>
          </a:p>
          <a:p>
            <a:pPr fontAlgn="b"/>
            <a:r>
              <a:rPr lang="en-US" sz="1600" dirty="0"/>
              <a:t>10. Year built</a:t>
            </a:r>
          </a:p>
          <a:p>
            <a:pPr algn="r">
              <a:lnSpc>
                <a:spcPct val="15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1727" y="2088571"/>
            <a:ext cx="6798250" cy="1674470"/>
          </a:xfrm>
        </p:spPr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endParaRPr lang="en-US" b="0" dirty="0">
              <a:latin typeface="DengXian" panose="020B0503020204020204" pitchFamily="2" charset="-122"/>
              <a:ea typeface="DengXian" panose="020B0503020204020204" pitchFamily="2" charset="-122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30318" y="4229038"/>
            <a:ext cx="2910342" cy="23801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mhcoxmail@gmail.com</a:t>
            </a:r>
          </a:p>
        </p:txBody>
      </p:sp>
      <p:pic>
        <p:nvPicPr>
          <p:cNvPr id="12" name="Picture Placeholder 9" descr="A picture containing houses&#10;&#10;Description automatically generated">
            <a:extLst>
              <a:ext uri="{FF2B5EF4-FFF2-40B4-BE49-F238E27FC236}">
                <a16:creationId xmlns:a16="http://schemas.microsoft.com/office/drawing/2014/main" id="{EA9832A4-6F1E-448C-B62D-8826884BBC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908" r="37908"/>
          <a:stretch/>
        </p:blipFill>
        <p:spPr>
          <a:xfrm>
            <a:off x="9980613" y="0"/>
            <a:ext cx="2211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920" y="2060635"/>
            <a:ext cx="4998167" cy="1475196"/>
          </a:xfrm>
        </p:spPr>
        <p:txBody>
          <a:bodyPr/>
          <a:lstStyle/>
          <a:p>
            <a:r>
              <a:rPr lang="en-US" sz="5400" dirty="0"/>
              <a:t>Why does it matter?</a:t>
            </a:r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E1C48DE5-47C6-401D-9EF9-7E5A5980A716}"/>
              </a:ext>
            </a:extLst>
          </p:cNvPr>
          <p:cNvSpPr txBox="1">
            <a:spLocks/>
          </p:cNvSpPr>
          <p:nvPr/>
        </p:nvSpPr>
        <p:spPr>
          <a:xfrm>
            <a:off x="5538953" y="3589867"/>
            <a:ext cx="6505902" cy="119203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Investors are essentially lending money to home buyers in mortgage-backed securities, so the success of the process is dependent on the bank’s ability to identify good investments.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Important factors for investment include: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i="0" dirty="0"/>
              <a:t>the value of the real estate in question.</a:t>
            </a: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Internal and external factors of the property</a:t>
            </a:r>
            <a:endParaRPr lang="en-US" sz="1800" i="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287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785" y="1953804"/>
            <a:ext cx="4587398" cy="1475196"/>
          </a:xfrm>
        </p:spPr>
        <p:txBody>
          <a:bodyPr/>
          <a:lstStyle/>
          <a:p>
            <a:r>
              <a:rPr lang="en-US" sz="4000" dirty="0"/>
              <a:t>So, What affects home prices?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8567" y="3683586"/>
            <a:ext cx="6475228" cy="1192038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i="0" dirty="0">
                <a:solidFill>
                  <a:schemeClr val="tx1"/>
                </a:solidFill>
              </a:rPr>
              <a:t>Internal and External factors like bedrooms, neighborhood, garages have an affect on home prices.</a:t>
            </a:r>
          </a:p>
          <a:p>
            <a:pPr>
              <a:lnSpc>
                <a:spcPct val="150000"/>
              </a:lnSpc>
            </a:pPr>
            <a:r>
              <a:rPr lang="en-US" i="0" dirty="0">
                <a:solidFill>
                  <a:schemeClr val="tx1"/>
                </a:solidFill>
              </a:rPr>
              <a:t>In addition, qualities of the home and property have a big impact on prices. </a:t>
            </a:r>
          </a:p>
          <a:p>
            <a:pPr>
              <a:lnSpc>
                <a:spcPct val="150000"/>
              </a:lnSpc>
            </a:pPr>
            <a:r>
              <a:rPr lang="en-US" i="0" dirty="0">
                <a:solidFill>
                  <a:schemeClr val="tx1"/>
                </a:solidFill>
              </a:rPr>
              <a:t>I hypothesized that some of the biggest driving factors would be: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Bedrooms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Quality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Building Type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Neighborhood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Garage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Month Sold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i="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949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333" y="478466"/>
            <a:ext cx="4087667" cy="754912"/>
          </a:xfrm>
        </p:spPr>
        <p:txBody>
          <a:bodyPr/>
          <a:lstStyle/>
          <a:p>
            <a:pPr algn="l"/>
            <a:r>
              <a:rPr lang="en-US" sz="3600" dirty="0"/>
              <a:t>About the data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E8F2F4-AD43-46F7-9BC9-260EE4DE7C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4043841"/>
              </p:ext>
            </p:extLst>
          </p:nvPr>
        </p:nvGraphicFramePr>
        <p:xfrm>
          <a:off x="629695" y="2296634"/>
          <a:ext cx="3806457" cy="2668992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17311">
                  <a:extLst>
                    <a:ext uri="{9D8B030D-6E8A-4147-A177-3AD203B41FA5}">
                      <a16:colId xmlns:a16="http://schemas.microsoft.com/office/drawing/2014/main" val="2180763203"/>
                    </a:ext>
                  </a:extLst>
                </a:gridCol>
                <a:gridCol w="2089146">
                  <a:extLst>
                    <a:ext uri="{9D8B030D-6E8A-4147-A177-3AD203B41FA5}">
                      <a16:colId xmlns:a16="http://schemas.microsoft.com/office/drawing/2014/main" val="3888445435"/>
                    </a:ext>
                  </a:extLst>
                </a:gridCol>
              </a:tblGrid>
              <a:tr h="44656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effectLst/>
                        </a:rPr>
                        <a:t>Sale Price</a:t>
                      </a:r>
                      <a:endParaRPr lang="en-US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647059"/>
                  </a:ext>
                </a:extLst>
              </a:tr>
              <a:tr h="325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Mean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180,921.20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98677478"/>
                  </a:ext>
                </a:extLst>
              </a:tr>
              <a:tr h="59706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Standard Error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2,079.11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39315159"/>
                  </a:ext>
                </a:extLst>
              </a:tr>
              <a:tr h="325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Median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163,000.00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6337679"/>
                  </a:ext>
                </a:extLst>
              </a:tr>
              <a:tr h="325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Mode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 $         140,000.00 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131117901"/>
                  </a:ext>
                </a:extLst>
              </a:tr>
              <a:tr h="325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Minimum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34,900.00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69928284"/>
                  </a:ext>
                </a:extLst>
              </a:tr>
              <a:tr h="32507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Maximum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755,000.00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14944923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6584B37-A7AB-4254-9034-853CCEE11EA0}"/>
              </a:ext>
            </a:extLst>
          </p:cNvPr>
          <p:cNvSpPr txBox="1"/>
          <p:nvPr/>
        </p:nvSpPr>
        <p:spPr>
          <a:xfrm>
            <a:off x="5177546" y="1615749"/>
            <a:ext cx="6094378" cy="3782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For this analysis, the data set was a sample of 1460 houses in Ames, Iowa that were sold between 2006-2010.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There were 82 columns in the data set, with an approximately even distribution between categorical and numerical data.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This data originally comes from Kaggle: https://www.kaggle.com/alphaepsilon/housing-prices-dataset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tx1"/>
                </a:solidFill>
              </a:rPr>
              <a:t>Note that the train.csv dataset from this source. </a:t>
            </a:r>
          </a:p>
        </p:txBody>
      </p:sp>
    </p:spTree>
    <p:extLst>
      <p:ext uri="{BB962C8B-B14F-4D97-AF65-F5344CB8AC3E}">
        <p14:creationId xmlns:p14="http://schemas.microsoft.com/office/powerpoint/2010/main" val="800906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66040" y="2579760"/>
            <a:ext cx="6306146" cy="849240"/>
          </a:xfrm>
        </p:spPr>
        <p:txBody>
          <a:bodyPr/>
          <a:lstStyle/>
          <a:p>
            <a:r>
              <a:rPr lang="en-US" sz="5400" dirty="0"/>
              <a:t>The 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68845B-F0C6-44CB-8187-B8391110EAF2}"/>
              </a:ext>
            </a:extLst>
          </p:cNvPr>
          <p:cNvSpPr txBox="1"/>
          <p:nvPr/>
        </p:nvSpPr>
        <p:spPr>
          <a:xfrm>
            <a:off x="6010500" y="717906"/>
            <a:ext cx="4805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From these methods, I distilled 10 of the top factors that drive home prices:</a:t>
            </a:r>
          </a:p>
          <a:p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AB46A4-6EC2-4133-808B-426ED2304F33}"/>
              </a:ext>
            </a:extLst>
          </p:cNvPr>
          <p:cNvSpPr/>
          <p:nvPr/>
        </p:nvSpPr>
        <p:spPr>
          <a:xfrm>
            <a:off x="9760686" y="0"/>
            <a:ext cx="2424223" cy="637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E83803-06C6-40C5-A10B-66CA568D0A65}"/>
              </a:ext>
            </a:extLst>
          </p:cNvPr>
          <p:cNvSpPr/>
          <p:nvPr/>
        </p:nvSpPr>
        <p:spPr>
          <a:xfrm rot="5400000">
            <a:off x="8747051" y="3413053"/>
            <a:ext cx="6826104" cy="637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ECA062-DEB6-4EE8-A89F-C98A56528129}"/>
              </a:ext>
            </a:extLst>
          </p:cNvPr>
          <p:cNvSpPr/>
          <p:nvPr/>
        </p:nvSpPr>
        <p:spPr>
          <a:xfrm>
            <a:off x="9760686" y="6797750"/>
            <a:ext cx="2424223" cy="637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0921E78-2FCF-46B9-A472-8D9E3D64C3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352982"/>
              </p:ext>
            </p:extLst>
          </p:nvPr>
        </p:nvGraphicFramePr>
        <p:xfrm>
          <a:off x="6095999" y="1609934"/>
          <a:ext cx="4805917" cy="35531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805917">
                  <a:extLst>
                    <a:ext uri="{9D8B030D-6E8A-4147-A177-3AD203B41FA5}">
                      <a16:colId xmlns:a16="http://schemas.microsoft.com/office/drawing/2014/main" val="1962011307"/>
                    </a:ext>
                  </a:extLst>
                </a:gridCol>
              </a:tblGrid>
              <a:tr h="45009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 Top Factors that drive house prices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25192011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1. Overall Quality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58592934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2. Garage Cars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60972955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3. Neighborhood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28079956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4. Month Sold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06180600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5. Bedrooms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86944707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6. Building Type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01675319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7. Fireplaces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28186803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8. Total Basement SF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37758275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9. Kitchen Quality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0874247"/>
                  </a:ext>
                </a:extLst>
              </a:tr>
              <a:tr h="310309">
                <a:tc>
                  <a:txBody>
                    <a:bodyPr/>
                    <a:lstStyle/>
                    <a:p>
                      <a:pPr lvl="0" algn="l" fontAlgn="b"/>
                      <a:r>
                        <a:rPr lang="en-US" sz="1800" u="none" strike="noStrike" dirty="0">
                          <a:effectLst/>
                        </a:rPr>
                        <a:t>10. Year Built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7129805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AF0E010-F40A-447E-ADF6-D623AC2B827C}"/>
              </a:ext>
            </a:extLst>
          </p:cNvPr>
          <p:cNvSpPr txBox="1"/>
          <p:nvPr/>
        </p:nvSpPr>
        <p:spPr>
          <a:xfrm>
            <a:off x="6666394" y="5506082"/>
            <a:ext cx="4805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Today, we will review the top 6.</a:t>
            </a:r>
          </a:p>
        </p:txBody>
      </p:sp>
    </p:spTree>
    <p:extLst>
      <p:ext uri="{BB962C8B-B14F-4D97-AF65-F5344CB8AC3E}">
        <p14:creationId xmlns:p14="http://schemas.microsoft.com/office/powerpoint/2010/main" val="4063258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5" y="1040524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733646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1:</a:t>
            </a:r>
            <a:br>
              <a:rPr lang="en-US" sz="3600" dirty="0"/>
            </a:br>
            <a:r>
              <a:rPr lang="en-US" sz="3600" dirty="0"/>
              <a:t>Overall Quality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4751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T-tests: Ho: µ1 - µ2 = 0, Ha : µ1 - µ2 ≠ 0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Houses with quality score 10 vs. 7: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P = 0.0000114, t stat = 6.11, CV = 2.10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t stat &gt; CV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P &lt; 0.05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  <a:latin typeface="Calibri" panose="020F0502020204030204" pitchFamily="34" charset="0"/>
              </a:rPr>
              <a:t>Reject the Null that  Population mean of overall quality of 7 score is equal to overall quality of 10 score.</a:t>
            </a:r>
            <a:r>
              <a:rPr lang="en-US" sz="2000" dirty="0"/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Bank should invest more in higher quality score houses.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7FDF87E-D670-477A-87CD-953A336F2C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9632738"/>
              </p:ext>
            </p:extLst>
          </p:nvPr>
        </p:nvGraphicFramePr>
        <p:xfrm>
          <a:off x="5840737" y="1249455"/>
          <a:ext cx="6114557" cy="47816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2158505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4" y="1014123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684695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2:</a:t>
            </a:r>
            <a:br>
              <a:rPr lang="en-US" sz="3600" dirty="0"/>
            </a:br>
            <a:r>
              <a:rPr lang="en-US" sz="3600" dirty="0"/>
              <a:t>Bedrooms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5074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T-tests: Ho: µ1 - µ2 = 0, Ha : µ1 - µ2 ≠ 0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Houses with 3-bedroom vs 2-bedrooms: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= 0.000000765, t stat = 4.85, CV =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1.96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 stat &gt; CV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&lt; 0.05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Reject the Null that  Population mean of 3-bedroom house is equal to 2-bedroom house.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Bank should invest more in houses which are between 0-4 bedrooms as we can see that prices are going down beyond 4-bedroom houses.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689E058-2F9F-4AAC-9668-7FDC409FC8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169710"/>
              </p:ext>
            </p:extLst>
          </p:nvPr>
        </p:nvGraphicFramePr>
        <p:xfrm>
          <a:off x="5750256" y="1146261"/>
          <a:ext cx="6360680" cy="48265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6221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5" y="1040524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733646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3:</a:t>
            </a:r>
            <a:br>
              <a:rPr lang="en-US" sz="3600" dirty="0"/>
            </a:br>
            <a:r>
              <a:rPr lang="en-US" sz="3600" dirty="0"/>
              <a:t>Car Garages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433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T-tests: Ho : µ1 &lt; µ2 , Ha : µ1 &gt; µ2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Houses with 3-Garages vs 4-Garages: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= 0.00264, t stat = 4.70, CV = 2.5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 stat &gt; CV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&lt; 0.05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Reject the Null that  Population mean of 4 car garages is greater than 3 car garages.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Bank should consider to invest in houses with car garages from 0-3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845326E-22B3-47DA-A61C-7630C1649E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1053530"/>
              </p:ext>
            </p:extLst>
          </p:nvPr>
        </p:nvGraphicFramePr>
        <p:xfrm>
          <a:off x="5674535" y="1129730"/>
          <a:ext cx="6517465" cy="4994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59050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68007E-ABFB-40D8-9D77-0B1C02BCDCE5}"/>
              </a:ext>
            </a:extLst>
          </p:cNvPr>
          <p:cNvSpPr/>
          <p:nvPr/>
        </p:nvSpPr>
        <p:spPr>
          <a:xfrm>
            <a:off x="5471005" y="1040524"/>
            <a:ext cx="6720996" cy="50990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087" y="733646"/>
            <a:ext cx="6905294" cy="606057"/>
          </a:xfrm>
        </p:spPr>
        <p:txBody>
          <a:bodyPr/>
          <a:lstStyle/>
          <a:p>
            <a:pPr algn="l"/>
            <a:r>
              <a:rPr lang="en-US" sz="3600" dirty="0"/>
              <a:t>Factor 4:</a:t>
            </a:r>
            <a:br>
              <a:rPr lang="en-US" sz="3600" dirty="0"/>
            </a:br>
            <a:r>
              <a:rPr lang="en-US" sz="3600" dirty="0"/>
              <a:t>Building Type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B6BCCA-D0C7-432D-BE28-DA1B3D535E60}"/>
              </a:ext>
            </a:extLst>
          </p:cNvPr>
          <p:cNvSpPr txBox="1"/>
          <p:nvPr/>
        </p:nvSpPr>
        <p:spPr>
          <a:xfrm>
            <a:off x="665087" y="1649520"/>
            <a:ext cx="4805917" cy="4659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T-tests: Ho : µ1 - µ2 = 0, Ha : µ1 - µ2 ≠ 0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Single Family houses vs Townhome End Unit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: 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= 0.53717, t stat = 0.61, CV =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1.97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 stat &lt; CV</a:t>
            </a:r>
          </a:p>
          <a:p>
            <a:pPr marL="800100" marR="0" lvl="1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 &gt; 0.05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Failed to Reject the Null that  Population mean of single-family house is equal to Town home end unit.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Bank should consider to invest in either single family or town home end unit houses.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B652A16-E740-4D30-81C6-649E55E5D9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2124051"/>
              </p:ext>
            </p:extLst>
          </p:nvPr>
        </p:nvGraphicFramePr>
        <p:xfrm>
          <a:off x="5471004" y="1036674"/>
          <a:ext cx="6720996" cy="5087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152885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10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2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3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4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5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6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7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8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ppt/theme/themeOverride9.xml><?xml version="1.0" encoding="utf-8"?>
<a:themeOverride xmlns:a="http://schemas.openxmlformats.org/drawingml/2006/main">
  <a:clrScheme name="Custom 134">
    <a:dk1>
      <a:srgbClr val="000000"/>
    </a:dk1>
    <a:lt1>
      <a:srgbClr val="FFFFFF"/>
    </a:lt1>
    <a:dk2>
      <a:srgbClr val="000000"/>
    </a:dk2>
    <a:lt2>
      <a:srgbClr val="FFFFFF"/>
    </a:lt2>
    <a:accent1>
      <a:srgbClr val="5CB8B3"/>
    </a:accent1>
    <a:accent2>
      <a:srgbClr val="F5D66E"/>
    </a:accent2>
    <a:accent3>
      <a:srgbClr val="D78189"/>
    </a:accent3>
    <a:accent4>
      <a:srgbClr val="7030A0"/>
    </a:accent4>
    <a:accent5>
      <a:srgbClr val="0070C0"/>
    </a:accent5>
    <a:accent6>
      <a:srgbClr val="C4D36D"/>
    </a:accent6>
    <a:hlink>
      <a:srgbClr val="54C3BD"/>
    </a:hlink>
    <a:folHlink>
      <a:srgbClr val="54C3B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925</Words>
  <Application>Microsoft Office PowerPoint</Application>
  <PresentationFormat>Widescreen</PresentationFormat>
  <Paragraphs>134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DengXian</vt:lpstr>
      <vt:lpstr>Arial</vt:lpstr>
      <vt:lpstr>Calibri</vt:lpstr>
      <vt:lpstr>Corbel</vt:lpstr>
      <vt:lpstr>Times New Roman</vt:lpstr>
      <vt:lpstr>Office Theme</vt:lpstr>
      <vt:lpstr>The factors that drive home prices</vt:lpstr>
      <vt:lpstr>Why does it matter?</vt:lpstr>
      <vt:lpstr>So, What affects home prices?</vt:lpstr>
      <vt:lpstr>About the data</vt:lpstr>
      <vt:lpstr>The Results</vt:lpstr>
      <vt:lpstr>Factor 1: Overall Quality</vt:lpstr>
      <vt:lpstr>Factor 2: Bedrooms</vt:lpstr>
      <vt:lpstr>Factor 3: Car Garages</vt:lpstr>
      <vt:lpstr>Factor 4: Building Type</vt:lpstr>
      <vt:lpstr>Factor 5: Neighborhood</vt:lpstr>
      <vt:lpstr>Factor 6: Month Sold</vt:lpstr>
      <vt:lpstr>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2019-11-04T16:35:00Z</dcterms:created>
  <dcterms:modified xsi:type="dcterms:W3CDTF">2020-11-10T18:40:22Z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